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0" r:id="rId3"/>
    <p:sldId id="264" r:id="rId4"/>
    <p:sldId id="271" r:id="rId5"/>
    <p:sldId id="272" r:id="rId6"/>
    <p:sldId id="274" r:id="rId7"/>
    <p:sldId id="265" r:id="rId8"/>
    <p:sldId id="275" r:id="rId9"/>
    <p:sldId id="266" r:id="rId10"/>
    <p:sldId id="267" r:id="rId11"/>
    <p:sldId id="257" r:id="rId12"/>
    <p:sldId id="259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8" autoAdjust="0"/>
  </p:normalViewPr>
  <p:slideViewPr>
    <p:cSldViewPr>
      <p:cViewPr>
        <p:scale>
          <a:sx n="100" d="100"/>
          <a:sy n="100" d="100"/>
        </p:scale>
        <p:origin x="-2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24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886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61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15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150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82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22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51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548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493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21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625FC-9BBE-42EC-BD1A-300CEAE077C0}" type="datetimeFigureOut">
              <a:rPr lang="zh-CN" altLang="en-US" smtClean="0"/>
              <a:t>2017/10/17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3F2DC-89DA-4F00-8F57-29648E046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27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952610" y="2130425"/>
            <a:ext cx="4191390" cy="1470025"/>
          </a:xfrm>
        </p:spPr>
        <p:txBody>
          <a:bodyPr>
            <a:normAutofit fontScale="90000"/>
          </a:bodyPr>
          <a:lstStyle/>
          <a:p>
            <a:r>
              <a:rPr lang="en-US" altLang="zh-CN" sz="6000" b="1" dirty="0" smtClean="0"/>
              <a:t>IDT</a:t>
            </a:r>
            <a:r>
              <a:rPr lang="zh-CN" altLang="en-US" sz="6000" b="1" dirty="0" smtClean="0"/>
              <a:t>无线充电测试</a:t>
            </a:r>
            <a:endParaRPr lang="zh-CN" altLang="en-US" sz="6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76056" y="3886200"/>
            <a:ext cx="3744416" cy="1752600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姓名：罗将城</a:t>
            </a:r>
            <a:endParaRPr lang="en-US" altLang="zh-CN" dirty="0" smtClean="0"/>
          </a:p>
          <a:p>
            <a:pPr algn="l"/>
            <a:r>
              <a:rPr lang="zh-CN" altLang="en-US" dirty="0" smtClean="0"/>
              <a:t>日期：</a:t>
            </a:r>
            <a:r>
              <a:rPr lang="en-US" altLang="zh-CN" dirty="0" smtClean="0"/>
              <a:t>2017/09/05</a:t>
            </a:r>
            <a:endParaRPr lang="zh-CN" altLang="en-US" dirty="0"/>
          </a:p>
        </p:txBody>
      </p:sp>
      <p:pic>
        <p:nvPicPr>
          <p:cNvPr id="6" name="Picture 3" descr="C:\Users\Administrator\Desktop\00\24567a9d6573c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509" y="116632"/>
            <a:ext cx="4542101" cy="4064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234741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98879F9-0872-4B5F-8239-0BD4B61B7C09}"/>
              </a:ext>
            </a:extLst>
          </p:cNvPr>
          <p:cNvGrpSpPr/>
          <p:nvPr/>
        </p:nvGrpSpPr>
        <p:grpSpPr>
          <a:xfrm>
            <a:off x="385178" y="816786"/>
            <a:ext cx="2366407" cy="630328"/>
            <a:chOff x="807868" y="1908698"/>
            <a:chExt cx="1606858" cy="798990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A43E7FF3-47EF-4020-B2EB-BB0AE11F40B1}"/>
                </a:ext>
              </a:extLst>
            </p:cNvPr>
            <p:cNvSpPr/>
            <p:nvPr/>
          </p:nvSpPr>
          <p:spPr bwMode="auto">
            <a:xfrm>
              <a:off x="807868" y="1908698"/>
              <a:ext cx="1606858" cy="798990"/>
            </a:xfrm>
            <a:prstGeom prst="rect">
              <a:avLst/>
            </a:prstGeom>
            <a:solidFill>
              <a:srgbClr val="E54B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文本框 2">
              <a:extLst>
                <a:ext uri="{FF2B5EF4-FFF2-40B4-BE49-F238E27FC236}">
                  <a16:creationId xmlns:a16="http://schemas.microsoft.com/office/drawing/2014/main" xmlns="" id="{AA5A21AE-FD68-45DA-A27D-7053981A3A1E}"/>
                </a:ext>
              </a:extLst>
            </p:cNvPr>
            <p:cNvSpPr txBox="1"/>
            <p:nvPr/>
          </p:nvSpPr>
          <p:spPr>
            <a:xfrm>
              <a:off x="914275" y="2077360"/>
              <a:ext cx="1394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苹方 粗体" panose="020B0600000000000000" pitchFamily="34" charset="-122"/>
                  <a:ea typeface="苹方 粗体" panose="020B0600000000000000" pitchFamily="34" charset="-122"/>
                </a:rPr>
                <a:t>效率测试方法</a:t>
              </a:r>
              <a:endParaRPr lang="zh-CN" altLang="en-US" sz="2400" dirty="0">
                <a:solidFill>
                  <a:schemeClr val="bg1"/>
                </a:solidFill>
                <a:latin typeface="苹方 粗体" panose="020B0600000000000000" pitchFamily="34" charset="-122"/>
                <a:ea typeface="苹方 粗体" panose="020B0600000000000000" pitchFamily="34" charset="-122"/>
              </a:endParaRPr>
            </a:p>
          </p:txBody>
        </p:sp>
      </p:grpSp>
      <p:sp>
        <p:nvSpPr>
          <p:cNvPr id="10" name="文本框 6">
            <a:extLst>
              <a:ext uri="{FF2B5EF4-FFF2-40B4-BE49-F238E27FC236}">
                <a16:creationId xmlns:a16="http://schemas.microsoft.com/office/drawing/2014/main" xmlns="" id="{6D287CD7-2B7E-4BD3-988A-33810B61773E}"/>
              </a:ext>
            </a:extLst>
          </p:cNvPr>
          <p:cNvSpPr txBox="1"/>
          <p:nvPr/>
        </p:nvSpPr>
        <p:spPr>
          <a:xfrm>
            <a:off x="3347864" y="670285"/>
            <a:ext cx="5584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IDT_P9038</a:t>
            </a:r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是</a:t>
            </a:r>
            <a:r>
              <a:rPr lang="en-US" altLang="zh-CN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5W</a:t>
            </a:r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的一个方案，假设是标准的</a:t>
            </a:r>
            <a:r>
              <a:rPr lang="en-US" altLang="zh-CN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5W</a:t>
            </a:r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。这里我们来测试在</a:t>
            </a:r>
            <a:r>
              <a:rPr lang="en-US" altLang="zh-CN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2.5W</a:t>
            </a:r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，计算出输出功率跟输入功率。用</a:t>
            </a:r>
            <a:r>
              <a:rPr lang="en-US" altLang="zh-CN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Pout/Pin</a:t>
            </a:r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来求得转换效率。</a:t>
            </a:r>
            <a:endParaRPr lang="zh-CN" altLang="en-US" dirty="0"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1" name="文本框 6">
            <a:extLst>
              <a:ext uri="{FF2B5EF4-FFF2-40B4-BE49-F238E27FC236}">
                <a16:creationId xmlns:a16="http://schemas.microsoft.com/office/drawing/2014/main" xmlns="" id="{6D287CD7-2B7E-4BD3-988A-33810B61773E}"/>
              </a:ext>
            </a:extLst>
          </p:cNvPr>
          <p:cNvSpPr txBox="1"/>
          <p:nvPr/>
        </p:nvSpPr>
        <p:spPr>
          <a:xfrm>
            <a:off x="783552" y="2812866"/>
            <a:ext cx="156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54B43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空载电压</a:t>
            </a:r>
            <a:endParaRPr lang="zh-CN" altLang="en-US" sz="2000" dirty="0">
              <a:solidFill>
                <a:srgbClr val="E54B43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6">
            <a:extLst>
              <a:ext uri="{FF2B5EF4-FFF2-40B4-BE49-F238E27FC236}">
                <a16:creationId xmlns:a16="http://schemas.microsoft.com/office/drawing/2014/main" xmlns="" id="{6D287CD7-2B7E-4BD3-988A-33810B61773E}"/>
              </a:ext>
            </a:extLst>
          </p:cNvPr>
          <p:cNvSpPr txBox="1"/>
          <p:nvPr/>
        </p:nvSpPr>
        <p:spPr>
          <a:xfrm>
            <a:off x="3649356" y="2812866"/>
            <a:ext cx="156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54B43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空载电流</a:t>
            </a:r>
            <a:endParaRPr lang="zh-CN" altLang="en-US" sz="2000" dirty="0">
              <a:solidFill>
                <a:srgbClr val="E54B43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3" name="文本框 6">
            <a:extLst>
              <a:ext uri="{FF2B5EF4-FFF2-40B4-BE49-F238E27FC236}">
                <a16:creationId xmlns:a16="http://schemas.microsoft.com/office/drawing/2014/main" xmlns="" id="{6D287CD7-2B7E-4BD3-988A-33810B61773E}"/>
              </a:ext>
            </a:extLst>
          </p:cNvPr>
          <p:cNvSpPr txBox="1"/>
          <p:nvPr/>
        </p:nvSpPr>
        <p:spPr>
          <a:xfrm>
            <a:off x="6282048" y="2740858"/>
            <a:ext cx="156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54B43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负载电流</a:t>
            </a:r>
            <a:endParaRPr lang="zh-CN" altLang="en-US" sz="2000" dirty="0">
              <a:solidFill>
                <a:srgbClr val="E54B43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5" name="文本框 6">
            <a:extLst>
              <a:ext uri="{FF2B5EF4-FFF2-40B4-BE49-F238E27FC236}">
                <a16:creationId xmlns:a16="http://schemas.microsoft.com/office/drawing/2014/main" xmlns="" id="{6D287CD7-2B7E-4BD3-988A-33810B61773E}"/>
              </a:ext>
            </a:extLst>
          </p:cNvPr>
          <p:cNvSpPr txBox="1"/>
          <p:nvPr/>
        </p:nvSpPr>
        <p:spPr>
          <a:xfrm>
            <a:off x="3491880" y="206084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采用两个</a:t>
            </a:r>
            <a:r>
              <a:rPr lang="en-US" altLang="zh-CN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5Ω</a:t>
            </a:r>
            <a:r>
              <a:rPr lang="zh-CN" altLang="en-US" dirty="0" smtClean="0">
                <a:latin typeface="苹方 常规" panose="020B0300000000000000" pitchFamily="34" charset="-122"/>
                <a:ea typeface="苹方 常规" panose="020B0300000000000000" pitchFamily="34" charset="-122"/>
              </a:rPr>
              <a:t>的电阻串联连接在输出端。</a:t>
            </a:r>
            <a:endParaRPr lang="zh-CN" altLang="en-US" dirty="0"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89" y="3501008"/>
            <a:ext cx="2166177" cy="162463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720" y="3501009"/>
            <a:ext cx="2166177" cy="162463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55" y="3501007"/>
            <a:ext cx="2166177" cy="1624633"/>
          </a:xfrm>
          <a:prstGeom prst="rect">
            <a:avLst/>
          </a:prstGeom>
        </p:spPr>
      </p:pic>
      <p:sp>
        <p:nvSpPr>
          <p:cNvPr id="24" name="文本框 6">
            <a:extLst>
              <a:ext uri="{FF2B5EF4-FFF2-40B4-BE49-F238E27FC236}">
                <a16:creationId xmlns:a16="http://schemas.microsoft.com/office/drawing/2014/main" xmlns="" id="{6D287CD7-2B7E-4BD3-988A-33810B61773E}"/>
              </a:ext>
            </a:extLst>
          </p:cNvPr>
          <p:cNvSpPr txBox="1"/>
          <p:nvPr/>
        </p:nvSpPr>
        <p:spPr>
          <a:xfrm>
            <a:off x="1115616" y="5661248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转换效率</a:t>
            </a:r>
            <a:r>
              <a:rPr lang="el-GR" altLang="zh-CN" sz="2000" dirty="0" smtClean="0"/>
              <a:t>η</a:t>
            </a:r>
            <a:r>
              <a:rPr lang="en-US" altLang="zh-CN" sz="2000" dirty="0" smtClean="0"/>
              <a:t>=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5.11*0.5</a:t>
            </a:r>
            <a:r>
              <a:rPr lang="zh-CN" altLang="en-US" sz="2000" dirty="0" smtClean="0"/>
              <a:t>）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5*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0.7-0.11</a:t>
            </a:r>
            <a:r>
              <a:rPr lang="zh-CN" altLang="en-US" sz="2000" dirty="0" smtClean="0"/>
              <a:t>））</a:t>
            </a:r>
            <a:r>
              <a:rPr lang="en-US" altLang="zh-CN" sz="2000" dirty="0" smtClean="0"/>
              <a:t>*100%=86.6%</a:t>
            </a:r>
            <a:endParaRPr lang="zh-CN" altLang="en-US" sz="2000" dirty="0"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0" y="168594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0" y="263691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998879F9-0872-4B5F-8239-0BD4B61B7C09}"/>
              </a:ext>
            </a:extLst>
          </p:cNvPr>
          <p:cNvGrpSpPr/>
          <p:nvPr/>
        </p:nvGrpSpPr>
        <p:grpSpPr>
          <a:xfrm>
            <a:off x="385178" y="1799852"/>
            <a:ext cx="2366407" cy="630328"/>
            <a:chOff x="807868" y="1908698"/>
            <a:chExt cx="1606858" cy="798990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A43E7FF3-47EF-4020-B2EB-BB0AE11F40B1}"/>
                </a:ext>
              </a:extLst>
            </p:cNvPr>
            <p:cNvSpPr/>
            <p:nvPr/>
          </p:nvSpPr>
          <p:spPr bwMode="auto">
            <a:xfrm>
              <a:off x="807868" y="1908698"/>
              <a:ext cx="1606858" cy="798990"/>
            </a:xfrm>
            <a:prstGeom prst="rect">
              <a:avLst/>
            </a:prstGeom>
            <a:solidFill>
              <a:srgbClr val="E54B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文本框 2">
              <a:extLst>
                <a:ext uri="{FF2B5EF4-FFF2-40B4-BE49-F238E27FC236}">
                  <a16:creationId xmlns:a16="http://schemas.microsoft.com/office/drawing/2014/main" xmlns="" id="{AA5A21AE-FD68-45DA-A27D-7053981A3A1E}"/>
                </a:ext>
              </a:extLst>
            </p:cNvPr>
            <p:cNvSpPr txBox="1"/>
            <p:nvPr/>
          </p:nvSpPr>
          <p:spPr>
            <a:xfrm>
              <a:off x="917661" y="2015594"/>
              <a:ext cx="1394042" cy="585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苹方 粗体" panose="020B0600000000000000" pitchFamily="34" charset="-122"/>
                  <a:ea typeface="苹方 粗体" panose="020B0600000000000000" pitchFamily="34" charset="-122"/>
                </a:rPr>
                <a:t>测试条件</a:t>
              </a:r>
              <a:endParaRPr lang="zh-CN" altLang="en-US" sz="2400" dirty="0">
                <a:solidFill>
                  <a:schemeClr val="bg1"/>
                </a:solidFill>
                <a:latin typeface="苹方 粗体" panose="020B0600000000000000" pitchFamily="34" charset="-122"/>
                <a:ea typeface="苹方 粗体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28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018456"/>
            <a:ext cx="3054734" cy="2304821"/>
          </a:xfr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370866" y="907664"/>
            <a:ext cx="3680143" cy="2525575"/>
            <a:chOff x="2192785" y="1819921"/>
            <a:chExt cx="7645155" cy="449358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TextBox 17"/>
          <p:cNvSpPr txBox="1"/>
          <p:nvPr/>
        </p:nvSpPr>
        <p:spPr>
          <a:xfrm>
            <a:off x="1653777" y="669211"/>
            <a:ext cx="111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空载波形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355976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21116" y="705148"/>
            <a:ext cx="1237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波形分析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26308" y="1700808"/>
            <a:ext cx="43924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dirty="0" smtClean="0"/>
              <a:t>在</a:t>
            </a:r>
            <a:r>
              <a:rPr lang="zh-CN" altLang="en-US" dirty="0"/>
              <a:t>无物体的状态下，</a:t>
            </a:r>
            <a:r>
              <a:rPr lang="zh-CN" altLang="en-US" dirty="0" smtClean="0"/>
              <a:t>发射线圈输出的波形如左图所示，</a:t>
            </a:r>
            <a:r>
              <a:rPr lang="zh-CN" altLang="en-US" dirty="0"/>
              <a:t>有两种波存在。一种是每</a:t>
            </a:r>
            <a:r>
              <a:rPr lang="en-US" altLang="zh-CN" dirty="0"/>
              <a:t>120ms</a:t>
            </a:r>
            <a:r>
              <a:rPr lang="zh-CN" altLang="en-US" dirty="0" smtClean="0"/>
              <a:t>左右发送一次，</a:t>
            </a:r>
            <a:r>
              <a:rPr lang="zh-CN" altLang="en-US" dirty="0"/>
              <a:t>一种是接近</a:t>
            </a:r>
            <a:r>
              <a:rPr lang="en-US" altLang="zh-CN" dirty="0"/>
              <a:t>1.2s</a:t>
            </a:r>
            <a:r>
              <a:rPr lang="zh-CN" altLang="en-US" dirty="0"/>
              <a:t>左右检测一</a:t>
            </a:r>
            <a:r>
              <a:rPr lang="zh-CN" altLang="en-US" dirty="0" smtClean="0"/>
              <a:t>次。如果按照</a:t>
            </a:r>
            <a:r>
              <a:rPr lang="en-US" altLang="zh-CN" dirty="0" smtClean="0"/>
              <a:t>Qi</a:t>
            </a:r>
            <a:r>
              <a:rPr lang="zh-CN" altLang="en-US" dirty="0" smtClean="0"/>
              <a:t>协议不应该存在这个比较密集的这个波形，这个波形是发射机</a:t>
            </a:r>
            <a:r>
              <a:rPr lang="en-US" altLang="zh-CN" dirty="0" smtClean="0"/>
              <a:t>Ping phase</a:t>
            </a:r>
            <a:r>
              <a:rPr lang="zh-CN" altLang="en-US" dirty="0" smtClean="0"/>
              <a:t>发送的波形。用来给接收机提供能量的波形。那为什么在空载的时候会出现这个波形呢？我猜想</a:t>
            </a:r>
            <a:r>
              <a:rPr lang="en-US" altLang="zh-CN" dirty="0" smtClean="0"/>
              <a:t>IDT</a:t>
            </a:r>
            <a:r>
              <a:rPr lang="zh-CN" altLang="en-US" dirty="0" smtClean="0"/>
              <a:t>这个方案在每次</a:t>
            </a:r>
            <a:r>
              <a:rPr lang="en-US" altLang="zh-CN" dirty="0" smtClean="0"/>
              <a:t>selection phase</a:t>
            </a:r>
            <a:r>
              <a:rPr lang="zh-CN" altLang="en-US" dirty="0" smtClean="0"/>
              <a:t>之后进入到</a:t>
            </a:r>
            <a:r>
              <a:rPr lang="en-US" altLang="zh-CN" dirty="0" smtClean="0"/>
              <a:t>Ping phase</a:t>
            </a:r>
            <a:r>
              <a:rPr lang="zh-CN" altLang="en-US" dirty="0" smtClean="0"/>
              <a:t>的时候发送给接收机的</a:t>
            </a:r>
            <a:r>
              <a:rPr lang="en-US" altLang="zh-CN" dirty="0"/>
              <a:t>Power </a:t>
            </a:r>
            <a:r>
              <a:rPr lang="en-US" altLang="zh-CN" dirty="0" smtClean="0"/>
              <a:t>Signal</a:t>
            </a:r>
            <a:r>
              <a:rPr lang="zh-CN" altLang="en-US" dirty="0" smtClean="0"/>
              <a:t>有可能不足以让接收机完成信号的交互。所以定时给接收器发送</a:t>
            </a:r>
            <a:r>
              <a:rPr lang="en-US" altLang="zh-CN" dirty="0"/>
              <a:t>Power </a:t>
            </a:r>
            <a:r>
              <a:rPr lang="en-US" altLang="zh-CN" dirty="0" smtClean="0"/>
              <a:t>Signal</a:t>
            </a:r>
            <a:r>
              <a:rPr lang="zh-CN" altLang="en-US" dirty="0" smtClean="0"/>
              <a:t>用来定时检测。这是</a:t>
            </a:r>
            <a:r>
              <a:rPr lang="en-US" altLang="zh-CN" dirty="0" smtClean="0"/>
              <a:t>IDT</a:t>
            </a:r>
            <a:r>
              <a:rPr lang="zh-CN" altLang="en-US" dirty="0" smtClean="0"/>
              <a:t>设计考虑的比较周到的地方。</a:t>
            </a:r>
            <a:endParaRPr lang="zh-CN" altLang="en-US" dirty="0"/>
          </a:p>
        </p:txBody>
      </p:sp>
      <p:sp>
        <p:nvSpPr>
          <p:cNvPr id="26" name="等腰三角形 25"/>
          <p:cNvSpPr/>
          <p:nvPr/>
        </p:nvSpPr>
        <p:spPr>
          <a:xfrm>
            <a:off x="683568" y="4149080"/>
            <a:ext cx="1656184" cy="1872208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1793798" y="4146004"/>
            <a:ext cx="1656184" cy="1872208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4515114" y="903425"/>
            <a:ext cx="4449374" cy="5405895"/>
            <a:chOff x="2192785" y="1819921"/>
            <a:chExt cx="7645155" cy="4493580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22452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380124" y="905203"/>
            <a:ext cx="3680143" cy="2525575"/>
            <a:chOff x="2192785" y="1819921"/>
            <a:chExt cx="7645155" cy="4493580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" name="TextBox 12"/>
          <p:cNvSpPr txBox="1"/>
          <p:nvPr/>
        </p:nvSpPr>
        <p:spPr>
          <a:xfrm>
            <a:off x="1663035" y="720023"/>
            <a:ext cx="111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异物波形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21116" y="705148"/>
            <a:ext cx="1237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波形分析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6308" y="1700808"/>
            <a:ext cx="4392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dirty="0" smtClean="0"/>
              <a:t>左图的波形是放入硬币之后测试的波形，从这个波形可以看出空载时</a:t>
            </a:r>
            <a:r>
              <a:rPr lang="en-US" altLang="zh-CN" dirty="0" smtClean="0"/>
              <a:t>Analog Ping</a:t>
            </a:r>
            <a:r>
              <a:rPr lang="zh-CN" altLang="en-US" dirty="0" smtClean="0"/>
              <a:t>之后一段时间才发送</a:t>
            </a:r>
            <a:r>
              <a:rPr lang="en-US" altLang="zh-CN" dirty="0"/>
              <a:t>D</a:t>
            </a:r>
            <a:r>
              <a:rPr lang="en-US" altLang="zh-CN" dirty="0" smtClean="0"/>
              <a:t>igital Ping</a:t>
            </a:r>
            <a:r>
              <a:rPr lang="zh-CN" altLang="en-US" dirty="0" smtClean="0"/>
              <a:t>。而将硬币放入发射器线圈内的时候也是在</a:t>
            </a:r>
            <a:r>
              <a:rPr lang="en-US" altLang="zh-CN" dirty="0" smtClean="0"/>
              <a:t>Analog Ping</a:t>
            </a:r>
            <a:r>
              <a:rPr lang="zh-CN" altLang="en-US" dirty="0" smtClean="0"/>
              <a:t>之后一段时间内再发送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。这里的三个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中第一个是空载时定时发送的，理论上放入异物应该只发送一个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。这里之所以出现两个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是因为放的时候硬币再抖。如果这个时候不将硬币拿走，从波形上可以看出发送器不再发送</a:t>
            </a:r>
            <a:r>
              <a:rPr lang="en-US" altLang="zh-CN" dirty="0" smtClean="0"/>
              <a:t>digital</a:t>
            </a:r>
            <a:r>
              <a:rPr lang="zh-CN" altLang="en-US" dirty="0"/>
              <a:t> </a:t>
            </a:r>
            <a:r>
              <a:rPr lang="en-US" altLang="zh-CN" dirty="0" smtClean="0"/>
              <a:t>Ping(</a:t>
            </a:r>
            <a:r>
              <a:rPr lang="zh-CN" altLang="en-US" dirty="0" smtClean="0"/>
              <a:t>定时发送的除外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  <p:sp>
        <p:nvSpPr>
          <p:cNvPr id="16" name="等腰三角形 15"/>
          <p:cNvSpPr/>
          <p:nvPr/>
        </p:nvSpPr>
        <p:spPr>
          <a:xfrm>
            <a:off x="683568" y="4149080"/>
            <a:ext cx="1656184" cy="1872208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1793798" y="4146004"/>
            <a:ext cx="1656184" cy="1872208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4515114" y="903425"/>
            <a:ext cx="4449374" cy="5405895"/>
            <a:chOff x="2192785" y="1819921"/>
            <a:chExt cx="7645155" cy="4493580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25" name="内容占位符 2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27" y="1048058"/>
            <a:ext cx="2969151" cy="2240695"/>
          </a:xfrm>
        </p:spPr>
      </p:pic>
    </p:spTree>
    <p:extLst>
      <p:ext uri="{BB962C8B-B14F-4D97-AF65-F5344CB8AC3E}">
        <p14:creationId xmlns:p14="http://schemas.microsoft.com/office/powerpoint/2010/main" val="49672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397395" y="931047"/>
            <a:ext cx="3680143" cy="2525575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TextBox 10"/>
          <p:cNvSpPr txBox="1"/>
          <p:nvPr/>
        </p:nvSpPr>
        <p:spPr>
          <a:xfrm>
            <a:off x="1680306" y="705148"/>
            <a:ext cx="111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有载波形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116" y="705148"/>
            <a:ext cx="1237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波形分析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26308" y="1700808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dirty="0" smtClean="0"/>
              <a:t>左图的波形是放入正常的接收器得到的波形。从这个波形可以看到</a:t>
            </a:r>
            <a:r>
              <a:rPr lang="en-US" altLang="zh-CN" dirty="0"/>
              <a:t>Analog </a:t>
            </a:r>
            <a:r>
              <a:rPr lang="en-US" altLang="zh-CN" dirty="0" smtClean="0"/>
              <a:t>Ping</a:t>
            </a:r>
            <a:r>
              <a:rPr lang="zh-CN" altLang="en-US" dirty="0" smtClean="0"/>
              <a:t>之后开始出现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，但是跟放入异物不同的是这个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是不间断的。因为放入的是正常的接收器再发送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，发送器会保持</a:t>
            </a:r>
            <a:r>
              <a:rPr lang="en-US" altLang="zh-CN" dirty="0" smtClean="0"/>
              <a:t>Digital Ping</a:t>
            </a:r>
            <a:r>
              <a:rPr lang="zh-CN" altLang="en-US" dirty="0" smtClean="0"/>
              <a:t>用来保持通信。在一段时间之后我们可以看到后面波形的幅值大于</a:t>
            </a:r>
            <a:r>
              <a:rPr lang="en-US" altLang="zh-CN" dirty="0"/>
              <a:t>Digital </a:t>
            </a:r>
            <a:r>
              <a:rPr lang="en-US" altLang="zh-CN" dirty="0" smtClean="0"/>
              <a:t>Ping</a:t>
            </a:r>
            <a:r>
              <a:rPr lang="zh-CN" altLang="en-US" dirty="0" smtClean="0"/>
              <a:t>的幅值。</a:t>
            </a:r>
            <a:endParaRPr lang="en-US" altLang="zh-CN" dirty="0" smtClean="0"/>
          </a:p>
        </p:txBody>
      </p:sp>
      <p:sp>
        <p:nvSpPr>
          <p:cNvPr id="14" name="等腰三角形 13"/>
          <p:cNvSpPr/>
          <p:nvPr/>
        </p:nvSpPr>
        <p:spPr>
          <a:xfrm>
            <a:off x="683568" y="4149080"/>
            <a:ext cx="1656184" cy="1872208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793798" y="4146004"/>
            <a:ext cx="1656184" cy="1872208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4515114" y="903425"/>
            <a:ext cx="4449374" cy="5405895"/>
            <a:chOff x="2192785" y="1819921"/>
            <a:chExt cx="7645155" cy="4493580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24" name="内容占位符 2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4" y="1039195"/>
            <a:ext cx="3072864" cy="2318963"/>
          </a:xfrm>
        </p:spPr>
      </p:pic>
    </p:spTree>
    <p:extLst>
      <p:ext uri="{BB962C8B-B14F-4D97-AF65-F5344CB8AC3E}">
        <p14:creationId xmlns:p14="http://schemas.microsoft.com/office/powerpoint/2010/main" val="428006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4211960" y="992095"/>
            <a:ext cx="1174695" cy="364542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频率分析</a:t>
            </a:r>
            <a:endParaRPr lang="zh-CN" altLang="en-US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556792"/>
            <a:ext cx="64946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对于这个方案是不是还要确定是不是在频率范围内呢？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4051151" y="2636912"/>
            <a:ext cx="3948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从图中可以看出，脉冲周期在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8us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左右，那对应的周期就是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1/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（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8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*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10^-6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=125kHZ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。无线充电的频率范围在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87kHZ~205kHZ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之间。该方案符合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Qi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的标准。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1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19003"/>
            <a:ext cx="2505099" cy="1890117"/>
          </a:xfrm>
        </p:spPr>
      </p:pic>
    </p:spTree>
    <p:extLst>
      <p:ext uri="{BB962C8B-B14F-4D97-AF65-F5344CB8AC3E}">
        <p14:creationId xmlns:p14="http://schemas.microsoft.com/office/powerpoint/2010/main" val="127852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4159230" y="1006466"/>
            <a:ext cx="1102687" cy="364542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问题反馈</a:t>
            </a:r>
            <a:endParaRPr lang="zh-CN" altLang="en-US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389436"/>
            <a:ext cx="6494662" cy="576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那该方案还存在什么问题呢？</a:t>
            </a:r>
            <a:endParaRPr lang="en-US" altLang="zh-CN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1404221" y="2087082"/>
            <a:ext cx="661270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IDT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该方案做的相当的不错，很多细节方面做的也很好。但是如果将该方案用于行车记录仪那就会存在一定的问题。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，如果在汽车上集成无线充电的发送器，那发送器的状态必须受汽车中的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BCM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监控，也就是说发送器需要跟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BCM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进行通讯，汽车中的通讯协议采用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LIN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或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CAN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两种，那发送器的主芯片必须集成两种通讯协议中的一种。那该方案用于汽配中是不合适的。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2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，如果用于汽车上，那这个方案的电路很可能无法通过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EMC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实验，因为</a:t>
            </a:r>
            <a:r>
              <a:rPr lang="en-US" altLang="zh-CN" sz="1400" dirty="0"/>
              <a:t>P9038</a:t>
            </a:r>
            <a:br>
              <a:rPr lang="en-US" altLang="zh-CN" sz="1400" dirty="0"/>
            </a:b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原理图中输入前级没有加一些保护元器件，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998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28981" y="814254"/>
            <a:ext cx="2071203" cy="57998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sz="3200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方案介绍</a:t>
            </a:r>
            <a:endParaRPr lang="zh-CN" altLang="en-US" sz="3200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835640"/>
            <a:ext cx="6494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目前市场上的行车记录仪有两种，一种是单独的行车记录仪，一种是集成在后视镜上的行车记录仪。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1397726" y="2636912"/>
            <a:ext cx="66127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      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不管是哪种行车记录仪都避免不了供电的问题，目前有两种走线的形式，一种是把顶棚撬开，然后将电源线连接过去。另一种是直接露在外面，走后视镜过，然后通到点烟器的位置。这样既不美观，也存在安全隐患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4221088"/>
            <a:ext cx="649466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      目前的想法是将行车记录仪的发送器集成到汽车室内顶里面，具体结构怎么实现将发射器跟接收器的线圈贴合，这里不去讨论。行车记录仪的高度，角度之类也不去讨论。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5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835697" y="1361765"/>
            <a:ext cx="62155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设计灵感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034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28981" y="814254"/>
            <a:ext cx="2071203" cy="57998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sz="3200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方案目的</a:t>
            </a:r>
            <a:endParaRPr lang="zh-CN" altLang="en-US" sz="3200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389436"/>
            <a:ext cx="649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车载行车记录仪采用无线充电的目的。</a:t>
            </a:r>
            <a:endParaRPr lang="zh-CN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3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1397728" y="1988840"/>
            <a:ext cx="66127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有时候坐在别人车的副驾驶位置上时，总会发现后装的行车记录仪长长的一根线从遮光板绕过来，由点烟器来提供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电源，既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不美观又有安全隐患。有些则直接把车子拉到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4S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店里去装，这个时候就要把前顶灯给撬下来然后把这根线拉到顶棚里面，也许你会说这样不是就不会有长长的一根线露在外面了么，但是把前顶灯撬过之后，很可能会产生异响的情况。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4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4656484"/>
            <a:ext cx="6494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          那如果这个时候采用无线充电的方式，就很好的解决了行车记录仪走线的问题。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785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82716" y="894287"/>
            <a:ext cx="1913419" cy="45687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sz="2400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可行性分析</a:t>
            </a:r>
            <a:endParaRPr lang="zh-CN" altLang="en-US" sz="2400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2763083" y="2763230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2763083" y="3652614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2763083" y="4586082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43"/>
          <p:cNvGrpSpPr/>
          <p:nvPr/>
        </p:nvGrpSpPr>
        <p:grpSpPr>
          <a:xfrm>
            <a:off x="1618274" y="1928871"/>
            <a:ext cx="760839" cy="877219"/>
            <a:chOff x="4231809" y="1009798"/>
            <a:chExt cx="570731" cy="657995"/>
          </a:xfrm>
        </p:grpSpPr>
        <p:grpSp>
          <p:nvGrpSpPr>
            <p:cNvPr id="83" name="组合 44"/>
            <p:cNvGrpSpPr/>
            <p:nvPr/>
          </p:nvGrpSpPr>
          <p:grpSpPr>
            <a:xfrm>
              <a:off x="4231809" y="1009798"/>
              <a:ext cx="570731" cy="657995"/>
              <a:chOff x="4067944" y="489262"/>
              <a:chExt cx="1375279" cy="1585559"/>
            </a:xfrm>
          </p:grpSpPr>
          <p:sp>
            <p:nvSpPr>
              <p:cNvPr id="85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86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84" name="TextBox 12"/>
            <p:cNvSpPr txBox="1"/>
            <p:nvPr/>
          </p:nvSpPr>
          <p:spPr>
            <a:xfrm>
              <a:off x="4310472" y="1151468"/>
              <a:ext cx="424712" cy="37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01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grpSp>
        <p:nvGrpSpPr>
          <p:cNvPr id="87" name="组合 48"/>
          <p:cNvGrpSpPr/>
          <p:nvPr/>
        </p:nvGrpSpPr>
        <p:grpSpPr>
          <a:xfrm>
            <a:off x="1618274" y="2838890"/>
            <a:ext cx="760839" cy="877219"/>
            <a:chOff x="4231809" y="1692397"/>
            <a:chExt cx="570731" cy="657995"/>
          </a:xfrm>
        </p:grpSpPr>
        <p:grpSp>
          <p:nvGrpSpPr>
            <p:cNvPr id="88" name="组合 49"/>
            <p:cNvGrpSpPr/>
            <p:nvPr/>
          </p:nvGrpSpPr>
          <p:grpSpPr>
            <a:xfrm>
              <a:off x="4231809" y="1692397"/>
              <a:ext cx="570731" cy="657995"/>
              <a:chOff x="4067944" y="489262"/>
              <a:chExt cx="1375279" cy="1585559"/>
            </a:xfrm>
          </p:grpSpPr>
          <p:sp>
            <p:nvSpPr>
              <p:cNvPr id="90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1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89" name="TextBox 61"/>
            <p:cNvSpPr txBox="1"/>
            <p:nvPr/>
          </p:nvSpPr>
          <p:spPr>
            <a:xfrm>
              <a:off x="4310472" y="1855545"/>
              <a:ext cx="424712" cy="37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02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grpSp>
        <p:nvGrpSpPr>
          <p:cNvPr id="92" name="组合 53"/>
          <p:cNvGrpSpPr/>
          <p:nvPr/>
        </p:nvGrpSpPr>
        <p:grpSpPr>
          <a:xfrm>
            <a:off x="1618274" y="3737309"/>
            <a:ext cx="760839" cy="877219"/>
            <a:chOff x="4231809" y="2366292"/>
            <a:chExt cx="570731" cy="657995"/>
          </a:xfrm>
        </p:grpSpPr>
        <p:grpSp>
          <p:nvGrpSpPr>
            <p:cNvPr id="93" name="组合 54"/>
            <p:cNvGrpSpPr/>
            <p:nvPr/>
          </p:nvGrpSpPr>
          <p:grpSpPr>
            <a:xfrm>
              <a:off x="4231809" y="2366292"/>
              <a:ext cx="570731" cy="657995"/>
              <a:chOff x="4067944" y="489262"/>
              <a:chExt cx="1375279" cy="1585559"/>
            </a:xfrm>
          </p:grpSpPr>
          <p:sp>
            <p:nvSpPr>
              <p:cNvPr id="95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6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94" name="TextBox 63"/>
            <p:cNvSpPr txBox="1"/>
            <p:nvPr/>
          </p:nvSpPr>
          <p:spPr>
            <a:xfrm>
              <a:off x="4310472" y="2531445"/>
              <a:ext cx="424712" cy="37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03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sp>
        <p:nvSpPr>
          <p:cNvPr id="115" name="TextBox 39"/>
          <p:cNvSpPr txBox="1"/>
          <p:nvPr/>
        </p:nvSpPr>
        <p:spPr>
          <a:xfrm>
            <a:off x="2804915" y="2250463"/>
            <a:ext cx="5511501" cy="37486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产品的可行性分析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TextBox 39"/>
          <p:cNvSpPr txBox="1"/>
          <p:nvPr/>
        </p:nvSpPr>
        <p:spPr>
          <a:xfrm>
            <a:off x="2822849" y="3148236"/>
            <a:ext cx="5493567" cy="37486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原理的可行性分析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TextBox 39"/>
          <p:cNvSpPr txBox="1"/>
          <p:nvPr/>
        </p:nvSpPr>
        <p:spPr>
          <a:xfrm>
            <a:off x="2822849" y="4115882"/>
            <a:ext cx="5493567" cy="37486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安装的可行性分析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29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5" grpId="0"/>
      <p:bldP spid="116" grpId="0"/>
      <p:bldP spid="1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82716" y="996110"/>
            <a:ext cx="1913419" cy="364542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产品可行性分析</a:t>
            </a:r>
            <a:endParaRPr lang="zh-CN" altLang="en-US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1331640" y="1628800"/>
            <a:ext cx="5511501" cy="37486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那为什么不直接将行车记录仪直接集成到车上呢？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1300436" y="2132112"/>
            <a:ext cx="6943972" cy="579985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，整车厂并没有规定车上一定要集成行车记录仪。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，车规级的行车记录仪的价格远远高于普通的行车记录仪。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1331640" y="2780928"/>
            <a:ext cx="5511501" cy="364542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相对目前有线的优势在哪里？</a:t>
            </a:r>
            <a:endParaRPr lang="en-US" altLang="zh-CN" b="1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9"/>
          <p:cNvSpPr txBox="1"/>
          <p:nvPr/>
        </p:nvSpPr>
        <p:spPr>
          <a:xfrm>
            <a:off x="1300436" y="3284984"/>
            <a:ext cx="6943972" cy="826206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，安装非常方便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，没有多余的线束裸露在外面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，方便更换行车记录仪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817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  <p:bldP spid="30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29353" y="1011499"/>
            <a:ext cx="1809923" cy="333764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sz="1600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原理可行性分析</a:t>
            </a:r>
            <a:endParaRPr lang="zh-CN" altLang="en-US" sz="1600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389436"/>
            <a:ext cx="64946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无线充电的可靠性</a:t>
            </a:r>
            <a:endParaRPr lang="en-US" altLang="zh-CN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1404221" y="2087082"/>
            <a:ext cx="661270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          关注无线充电的都知道，目前无线充电处在一个风口浪尖的位置，但是此次苹果采用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7.5W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无线充电方案也算给无线充电吃了一颗定心丸。市场上大部分采用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QI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协议，本次方案也不例外，协议的可靠性这里不讨论，但是可行性是毋庸置疑的，市场上小功率的无线充电已经很普遍。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752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29353" y="996110"/>
            <a:ext cx="1809923" cy="364542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b="1" cap="all" dirty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原理可行性分析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389436"/>
            <a:ext cx="64946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行车记录仪会对汽车电瓶电量造成影响么？</a:t>
            </a:r>
            <a:endParaRPr lang="en-US" altLang="zh-CN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1404221" y="2087082"/>
            <a:ext cx="661270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因为采用无线充电的方式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，理论转换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的效率在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80%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左右，行车记录仪又是时刻都处于工作的状态的。所以相对有线的来说，有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20%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的电是处于浪费的。这样会不会影响到汽车电瓶的电量呢？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3573016"/>
            <a:ext cx="64946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           一般的行车记录仪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5V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供电，电流不会超过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500mA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。功率在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2.5W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左右。如果按照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个月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30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天来计算也就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720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小时，一个月的耗电量在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1800w/h=1.8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度，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1.8*0.2=0.36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。也就是说一个月也就浪费了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0.36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度电，这一点的电量完全不会对电瓶造成影响。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333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6997505A-0AC4-44DF-A31F-8FBEF3841ADE}"/>
              </a:ext>
            </a:extLst>
          </p:cNvPr>
          <p:cNvSpPr txBox="1"/>
          <p:nvPr/>
        </p:nvSpPr>
        <p:spPr>
          <a:xfrm>
            <a:off x="3829353" y="996110"/>
            <a:ext cx="1809923" cy="364542"/>
          </a:xfrm>
          <a:prstGeom prst="rect">
            <a:avLst/>
          </a:prstGeom>
          <a:noFill/>
        </p:spPr>
        <p:txBody>
          <a:bodyPr wrap="square" lIns="86697" tIns="43348" rIns="86697" bIns="43348" rtlCol="0">
            <a:spAutoFit/>
          </a:bodyPr>
          <a:lstStyle/>
          <a:p>
            <a:pPr>
              <a:buNone/>
            </a:pPr>
            <a:r>
              <a:rPr lang="zh-CN" altLang="en-US" b="1" cap="all" dirty="0" smtClean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安装可行性分析</a:t>
            </a:r>
            <a:endParaRPr lang="zh-CN" altLang="en-US" b="1" cap="all" dirty="0">
              <a:solidFill>
                <a:srgbClr val="DA251D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E78A3C1-D2F0-4BDE-8BA7-6FB579FB2102}"/>
              </a:ext>
            </a:extLst>
          </p:cNvPr>
          <p:cNvGrpSpPr/>
          <p:nvPr/>
        </p:nvGrpSpPr>
        <p:grpSpPr>
          <a:xfrm>
            <a:off x="908227" y="1178381"/>
            <a:ext cx="7645155" cy="4493580"/>
            <a:chOff x="2192785" y="1819921"/>
            <a:chExt cx="7645155" cy="4493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E1F2FA0-359F-41C6-931A-10E1B3629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1819921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E2248DFA-A1C4-4F01-8F2B-43F561F5E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2019" y="1819921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9B9CB8D-D9E8-42ED-A36A-5891EAD993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2785" y="6295746"/>
              <a:ext cx="7645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7E62EC3-E1EA-4580-9C85-825C49566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17186" y="1830277"/>
              <a:ext cx="292075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4B6417C-B7BE-4D13-A6F9-DD42585BFF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23790" y="1821399"/>
              <a:ext cx="0" cy="44921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54B4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1389436"/>
            <a:ext cx="64946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如何安装在顶灯上</a:t>
            </a:r>
            <a:endParaRPr lang="en-US" altLang="zh-CN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C08F8220-D103-48AA-A622-BACEDF662CAE}"/>
              </a:ext>
            </a:extLst>
          </p:cNvPr>
          <p:cNvSpPr txBox="1"/>
          <p:nvPr/>
        </p:nvSpPr>
        <p:spPr>
          <a:xfrm>
            <a:off x="1404221" y="2087082"/>
            <a:ext cx="6612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这个问题想了很久，也去车子内部去看了一下，有点无处下手，因为我不是做结构的，所以相对来说比较困难。目前有两个安装想法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：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444FB27-9C5B-4A28-B3B5-CC59528D781C}"/>
              </a:ext>
            </a:extLst>
          </p:cNvPr>
          <p:cNvSpPr txBox="1"/>
          <p:nvPr/>
        </p:nvSpPr>
        <p:spPr>
          <a:xfrm>
            <a:off x="1404221" y="2924944"/>
            <a:ext cx="64946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rgbClr val="FF0000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1</a:t>
            </a:r>
            <a:r>
              <a:rPr lang="zh-CN" altLang="en-US" sz="1400" dirty="0" smtClean="0">
                <a:solidFill>
                  <a:srgbClr val="FF0000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，不是集成在后视镜上的行车记录仪，顶灯必须靠近挡风玻璃，然后在顶灯的前端留出一小块地方，这个地方的内部需要又个发送器的线圈在，用来跟行车记录仪上的线圈对齐。行车记录仪从后视镜跟顶棚的间隙中进行监控。</a:t>
            </a:r>
            <a:endParaRPr lang="en-US" altLang="zh-CN" sz="1400" dirty="0" smtClean="0">
              <a:solidFill>
                <a:srgbClr val="FF0000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rgbClr val="FF0000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rgbClr val="FF0000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2</a:t>
            </a:r>
            <a:r>
              <a:rPr lang="zh-CN" altLang="en-US" sz="1400" dirty="0" smtClean="0">
                <a:solidFill>
                  <a:srgbClr val="FF0000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，集成了行车记录仪的后视镜需要一端将吸盘吸在玻璃上，无线接收器的线圈需要想办法跟顶灯的发射器重合。这样就解决了供电的问题。</a:t>
            </a:r>
            <a:endParaRPr lang="zh-CN" altLang="zh-CN" sz="1400" dirty="0">
              <a:solidFill>
                <a:srgbClr val="FF0000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3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78"/>
          <p:cNvSpPr/>
          <p:nvPr/>
        </p:nvSpPr>
        <p:spPr>
          <a:xfrm>
            <a:off x="1643818" y="2181019"/>
            <a:ext cx="1833379" cy="1833479"/>
          </a:xfrm>
          <a:prstGeom prst="flowChartDecision">
            <a:avLst/>
          </a:prstGeom>
          <a:solidFill>
            <a:srgbClr val="DA251D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/>
            <a:endParaRPr lang="en-GB"/>
          </a:p>
        </p:txBody>
      </p:sp>
      <p:sp>
        <p:nvSpPr>
          <p:cNvPr id="5" name="Flowchart: Decision 79"/>
          <p:cNvSpPr/>
          <p:nvPr/>
        </p:nvSpPr>
        <p:spPr>
          <a:xfrm>
            <a:off x="1643818" y="2461357"/>
            <a:ext cx="1833379" cy="183347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/>
            <a:endParaRPr lang="en-GB"/>
          </a:p>
        </p:txBody>
      </p:sp>
      <p:sp>
        <p:nvSpPr>
          <p:cNvPr id="6" name="TextBox 93"/>
          <p:cNvSpPr txBox="1"/>
          <p:nvPr/>
        </p:nvSpPr>
        <p:spPr>
          <a:xfrm>
            <a:off x="1951166" y="3012497"/>
            <a:ext cx="1133683" cy="66199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3733" b="1" dirty="0">
                <a:solidFill>
                  <a:srgbClr val="DA251D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8" name="TextBox 39"/>
          <p:cNvSpPr txBox="1"/>
          <p:nvPr/>
        </p:nvSpPr>
        <p:spPr>
          <a:xfrm>
            <a:off x="6149663" y="2027110"/>
            <a:ext cx="1608172" cy="37486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空载波形测试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43"/>
          <p:cNvSpPr txBox="1"/>
          <p:nvPr/>
        </p:nvSpPr>
        <p:spPr>
          <a:xfrm>
            <a:off x="6149663" y="2902958"/>
            <a:ext cx="1608172" cy="37486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异物波形测试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47"/>
          <p:cNvSpPr txBox="1"/>
          <p:nvPr/>
        </p:nvSpPr>
        <p:spPr>
          <a:xfrm>
            <a:off x="6149663" y="3805389"/>
            <a:ext cx="1608172" cy="37486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186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有载波形测试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245655" y="1644752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245655" y="2534136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245655" y="3467604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245655" y="4309771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43"/>
          <p:cNvGrpSpPr/>
          <p:nvPr/>
        </p:nvGrpSpPr>
        <p:grpSpPr>
          <a:xfrm>
            <a:off x="5100846" y="810393"/>
            <a:ext cx="760839" cy="877219"/>
            <a:chOff x="4231809" y="1009798"/>
            <a:chExt cx="570731" cy="657995"/>
          </a:xfrm>
        </p:grpSpPr>
        <p:grpSp>
          <p:nvGrpSpPr>
            <p:cNvPr id="16" name="组合 44"/>
            <p:cNvGrpSpPr/>
            <p:nvPr/>
          </p:nvGrpSpPr>
          <p:grpSpPr>
            <a:xfrm>
              <a:off x="4231809" y="1009798"/>
              <a:ext cx="570731" cy="657995"/>
              <a:chOff x="4067944" y="489262"/>
              <a:chExt cx="1375279" cy="1585559"/>
            </a:xfrm>
          </p:grpSpPr>
          <p:sp>
            <p:nvSpPr>
              <p:cNvPr id="18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9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7" name="TextBox 12"/>
            <p:cNvSpPr txBox="1"/>
            <p:nvPr/>
          </p:nvSpPr>
          <p:spPr>
            <a:xfrm>
              <a:off x="4310472" y="1151468"/>
              <a:ext cx="424712" cy="37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01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grpSp>
        <p:nvGrpSpPr>
          <p:cNvPr id="20" name="组合 48"/>
          <p:cNvGrpSpPr/>
          <p:nvPr/>
        </p:nvGrpSpPr>
        <p:grpSpPr>
          <a:xfrm>
            <a:off x="5100846" y="1720412"/>
            <a:ext cx="760839" cy="877219"/>
            <a:chOff x="4231809" y="1692397"/>
            <a:chExt cx="570731" cy="657995"/>
          </a:xfrm>
        </p:grpSpPr>
        <p:grpSp>
          <p:nvGrpSpPr>
            <p:cNvPr id="21" name="组合 49"/>
            <p:cNvGrpSpPr/>
            <p:nvPr/>
          </p:nvGrpSpPr>
          <p:grpSpPr>
            <a:xfrm>
              <a:off x="4231809" y="1692397"/>
              <a:ext cx="570731" cy="657995"/>
              <a:chOff x="4067944" y="489262"/>
              <a:chExt cx="1375279" cy="1585559"/>
            </a:xfrm>
          </p:grpSpPr>
          <p:sp>
            <p:nvSpPr>
              <p:cNvPr id="23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2" name="TextBox 61"/>
            <p:cNvSpPr txBox="1"/>
            <p:nvPr/>
          </p:nvSpPr>
          <p:spPr>
            <a:xfrm>
              <a:off x="4310472" y="1855545"/>
              <a:ext cx="424712" cy="37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02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grpSp>
        <p:nvGrpSpPr>
          <p:cNvPr id="25" name="组合 53"/>
          <p:cNvGrpSpPr/>
          <p:nvPr/>
        </p:nvGrpSpPr>
        <p:grpSpPr>
          <a:xfrm>
            <a:off x="5100846" y="2618831"/>
            <a:ext cx="760839" cy="877219"/>
            <a:chOff x="4231809" y="2366292"/>
            <a:chExt cx="570731" cy="657995"/>
          </a:xfrm>
        </p:grpSpPr>
        <p:grpSp>
          <p:nvGrpSpPr>
            <p:cNvPr id="26" name="组合 54"/>
            <p:cNvGrpSpPr/>
            <p:nvPr/>
          </p:nvGrpSpPr>
          <p:grpSpPr>
            <a:xfrm>
              <a:off x="4231809" y="2366292"/>
              <a:ext cx="570731" cy="657995"/>
              <a:chOff x="4067944" y="489262"/>
              <a:chExt cx="1375279" cy="1585559"/>
            </a:xfrm>
          </p:grpSpPr>
          <p:sp>
            <p:nvSpPr>
              <p:cNvPr id="28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7" name="TextBox 63"/>
            <p:cNvSpPr txBox="1"/>
            <p:nvPr/>
          </p:nvSpPr>
          <p:spPr>
            <a:xfrm>
              <a:off x="4310472" y="2531445"/>
              <a:ext cx="424712" cy="37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03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grpSp>
        <p:nvGrpSpPr>
          <p:cNvPr id="30" name="组合 58"/>
          <p:cNvGrpSpPr/>
          <p:nvPr/>
        </p:nvGrpSpPr>
        <p:grpSpPr>
          <a:xfrm>
            <a:off x="5100846" y="3496045"/>
            <a:ext cx="760839" cy="877217"/>
            <a:chOff x="4231809" y="3024287"/>
            <a:chExt cx="570731" cy="657995"/>
          </a:xfrm>
        </p:grpSpPr>
        <p:grpSp>
          <p:nvGrpSpPr>
            <p:cNvPr id="31" name="组合 59"/>
            <p:cNvGrpSpPr/>
            <p:nvPr/>
          </p:nvGrpSpPr>
          <p:grpSpPr>
            <a:xfrm>
              <a:off x="4231809" y="3024287"/>
              <a:ext cx="570731" cy="657995"/>
              <a:chOff x="4067944" y="489262"/>
              <a:chExt cx="1375279" cy="1585559"/>
            </a:xfrm>
          </p:grpSpPr>
          <p:sp>
            <p:nvSpPr>
              <p:cNvPr id="33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4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2" name="TextBox 64"/>
            <p:cNvSpPr txBox="1"/>
            <p:nvPr/>
          </p:nvSpPr>
          <p:spPr>
            <a:xfrm>
              <a:off x="4310472" y="3180686"/>
              <a:ext cx="424712" cy="377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04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sp>
        <p:nvSpPr>
          <p:cNvPr id="35" name="TextBox 47">
            <a:extLst>
              <a:ext uri="{FF2B5EF4-FFF2-40B4-BE49-F238E27FC236}">
                <a16:creationId xmlns:a16="http://schemas.microsoft.com/office/drawing/2014/main" xmlns="" id="{E0BCD684-7516-4731-BA87-0E324607FCCB}"/>
              </a:ext>
            </a:extLst>
          </p:cNvPr>
          <p:cNvSpPr txBox="1"/>
          <p:nvPr/>
        </p:nvSpPr>
        <p:spPr>
          <a:xfrm>
            <a:off x="6149663" y="4695785"/>
            <a:ext cx="1130477" cy="37486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实际图示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55D1E23E-ABC7-4CA9-9922-F7A37AC8D38B}"/>
              </a:ext>
            </a:extLst>
          </p:cNvPr>
          <p:cNvCxnSpPr/>
          <p:nvPr/>
        </p:nvCxnSpPr>
        <p:spPr>
          <a:xfrm>
            <a:off x="6245655" y="5200167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58">
            <a:extLst>
              <a:ext uri="{FF2B5EF4-FFF2-40B4-BE49-F238E27FC236}">
                <a16:creationId xmlns:a16="http://schemas.microsoft.com/office/drawing/2014/main" xmlns="" id="{74614C6B-F9C5-4624-922A-C6B2EEF75D2A}"/>
              </a:ext>
            </a:extLst>
          </p:cNvPr>
          <p:cNvGrpSpPr/>
          <p:nvPr/>
        </p:nvGrpSpPr>
        <p:grpSpPr>
          <a:xfrm>
            <a:off x="5100846" y="4386441"/>
            <a:ext cx="760839" cy="877217"/>
            <a:chOff x="4231809" y="3024287"/>
            <a:chExt cx="570731" cy="657995"/>
          </a:xfrm>
        </p:grpSpPr>
        <p:grpSp>
          <p:nvGrpSpPr>
            <p:cNvPr id="38" name="组合 59">
              <a:extLst>
                <a:ext uri="{FF2B5EF4-FFF2-40B4-BE49-F238E27FC236}">
                  <a16:creationId xmlns:a16="http://schemas.microsoft.com/office/drawing/2014/main" xmlns="" id="{CC6DA960-6E59-4E1B-9990-8A24EEFCD69E}"/>
                </a:ext>
              </a:extLst>
            </p:cNvPr>
            <p:cNvGrpSpPr/>
            <p:nvPr/>
          </p:nvGrpSpPr>
          <p:grpSpPr>
            <a:xfrm>
              <a:off x="4231809" y="3024287"/>
              <a:ext cx="570731" cy="657995"/>
              <a:chOff x="4067944" y="489262"/>
              <a:chExt cx="1375279" cy="1585559"/>
            </a:xfrm>
          </p:grpSpPr>
          <p:sp>
            <p:nvSpPr>
              <p:cNvPr id="40" name="Flowchart: Decision 78">
                <a:extLst>
                  <a:ext uri="{FF2B5EF4-FFF2-40B4-BE49-F238E27FC236}">
                    <a16:creationId xmlns:a16="http://schemas.microsoft.com/office/drawing/2014/main" xmlns="" id="{A3279628-19B5-4EF1-92BD-32F5BE1BD204}"/>
                  </a:ext>
                </a:extLst>
              </p:cNvPr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1" name="Flowchart: Decision 79">
                <a:extLst>
                  <a:ext uri="{FF2B5EF4-FFF2-40B4-BE49-F238E27FC236}">
                    <a16:creationId xmlns:a16="http://schemas.microsoft.com/office/drawing/2014/main" xmlns="" id="{D45395A2-7CF5-4673-83D4-FE877B764D45}"/>
                  </a:ext>
                </a:extLst>
              </p:cNvPr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9" name="TextBox 64">
              <a:extLst>
                <a:ext uri="{FF2B5EF4-FFF2-40B4-BE49-F238E27FC236}">
                  <a16:creationId xmlns:a16="http://schemas.microsoft.com/office/drawing/2014/main" xmlns="" id="{3389C083-9E5D-4DF3-8664-212380303EA0}"/>
                </a:ext>
              </a:extLst>
            </p:cNvPr>
            <p:cNvSpPr txBox="1"/>
            <p:nvPr/>
          </p:nvSpPr>
          <p:spPr>
            <a:xfrm>
              <a:off x="4310472" y="3180686"/>
              <a:ext cx="424711" cy="377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>
                  <a:solidFill>
                    <a:srgbClr val="DA251D"/>
                  </a:solidFill>
                </a:rPr>
                <a:t>05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  <p:cxnSp>
        <p:nvCxnSpPr>
          <p:cNvPr id="44" name="直接连接符 43"/>
          <p:cNvCxnSpPr>
            <a:stCxn id="4" idx="0"/>
          </p:cNvCxnSpPr>
          <p:nvPr/>
        </p:nvCxnSpPr>
        <p:spPr>
          <a:xfrm flipH="1" flipV="1">
            <a:off x="2560507" y="0"/>
            <a:ext cx="1" cy="2181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5" idx="2"/>
          </p:cNvCxnSpPr>
          <p:nvPr/>
        </p:nvCxnSpPr>
        <p:spPr>
          <a:xfrm>
            <a:off x="2560508" y="4294836"/>
            <a:ext cx="0" cy="2563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39"/>
          <p:cNvSpPr txBox="1"/>
          <p:nvPr/>
        </p:nvSpPr>
        <p:spPr>
          <a:xfrm>
            <a:off x="6156176" y="1190833"/>
            <a:ext cx="1130477" cy="37486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186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效率测试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7">
            <a:extLst>
              <a:ext uri="{FF2B5EF4-FFF2-40B4-BE49-F238E27FC236}">
                <a16:creationId xmlns:a16="http://schemas.microsoft.com/office/drawing/2014/main" xmlns="" id="{E0BCD684-7516-4731-BA87-0E324607FCCB}"/>
              </a:ext>
            </a:extLst>
          </p:cNvPr>
          <p:cNvSpPr txBox="1"/>
          <p:nvPr/>
        </p:nvSpPr>
        <p:spPr>
          <a:xfrm>
            <a:off x="6149662" y="5604536"/>
            <a:ext cx="1130477" cy="374865"/>
          </a:xfrm>
          <a:prstGeom prst="rect">
            <a:avLst/>
          </a:prstGeom>
          <a:noFill/>
        </p:spPr>
        <p:txBody>
          <a:bodyPr wrap="none" lIns="86697" tIns="43348" rIns="86697" bIns="43348" rtlCol="0">
            <a:spAutoFit/>
          </a:bodyPr>
          <a:lstStyle/>
          <a:p>
            <a:r>
              <a:rPr lang="zh-CN" altLang="en-US" sz="1867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问题反馈</a:t>
            </a:r>
            <a:endParaRPr lang="en-US" altLang="zh-CN" sz="1867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55D1E23E-ABC7-4CA9-9922-F7A37AC8D38B}"/>
              </a:ext>
            </a:extLst>
          </p:cNvPr>
          <p:cNvCxnSpPr/>
          <p:nvPr/>
        </p:nvCxnSpPr>
        <p:spPr>
          <a:xfrm>
            <a:off x="6245654" y="6108918"/>
            <a:ext cx="2380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58">
            <a:extLst>
              <a:ext uri="{FF2B5EF4-FFF2-40B4-BE49-F238E27FC236}">
                <a16:creationId xmlns:a16="http://schemas.microsoft.com/office/drawing/2014/main" xmlns="" id="{74614C6B-F9C5-4624-922A-C6B2EEF75D2A}"/>
              </a:ext>
            </a:extLst>
          </p:cNvPr>
          <p:cNvGrpSpPr/>
          <p:nvPr/>
        </p:nvGrpSpPr>
        <p:grpSpPr>
          <a:xfrm>
            <a:off x="5100845" y="5295192"/>
            <a:ext cx="760839" cy="877217"/>
            <a:chOff x="4231809" y="3024287"/>
            <a:chExt cx="570731" cy="657995"/>
          </a:xfrm>
        </p:grpSpPr>
        <p:grpSp>
          <p:nvGrpSpPr>
            <p:cNvPr id="48" name="组合 59">
              <a:extLst>
                <a:ext uri="{FF2B5EF4-FFF2-40B4-BE49-F238E27FC236}">
                  <a16:creationId xmlns:a16="http://schemas.microsoft.com/office/drawing/2014/main" xmlns="" id="{CC6DA960-6E59-4E1B-9990-8A24EEFCD69E}"/>
                </a:ext>
              </a:extLst>
            </p:cNvPr>
            <p:cNvGrpSpPr/>
            <p:nvPr/>
          </p:nvGrpSpPr>
          <p:grpSpPr>
            <a:xfrm>
              <a:off x="4231809" y="3024287"/>
              <a:ext cx="570731" cy="657995"/>
              <a:chOff x="4067944" y="489262"/>
              <a:chExt cx="1375279" cy="1585559"/>
            </a:xfrm>
          </p:grpSpPr>
          <p:sp>
            <p:nvSpPr>
              <p:cNvPr id="50" name="Flowchart: Decision 78">
                <a:extLst>
                  <a:ext uri="{FF2B5EF4-FFF2-40B4-BE49-F238E27FC236}">
                    <a16:creationId xmlns:a16="http://schemas.microsoft.com/office/drawing/2014/main" xmlns="" id="{A3279628-19B5-4EF1-92BD-32F5BE1BD204}"/>
                  </a:ext>
                </a:extLst>
              </p:cNvPr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rgbClr val="DA251D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1" name="Flowchart: Decision 79">
                <a:extLst>
                  <a:ext uri="{FF2B5EF4-FFF2-40B4-BE49-F238E27FC236}">
                    <a16:creationId xmlns:a16="http://schemas.microsoft.com/office/drawing/2014/main" xmlns="" id="{D45395A2-7CF5-4673-83D4-FE877B764D45}"/>
                  </a:ext>
                </a:extLst>
              </p:cNvPr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9" name="TextBox 64">
              <a:extLst>
                <a:ext uri="{FF2B5EF4-FFF2-40B4-BE49-F238E27FC236}">
                  <a16:creationId xmlns:a16="http://schemas.microsoft.com/office/drawing/2014/main" xmlns="" id="{3389C083-9E5D-4DF3-8664-212380303EA0}"/>
                </a:ext>
              </a:extLst>
            </p:cNvPr>
            <p:cNvSpPr txBox="1"/>
            <p:nvPr/>
          </p:nvSpPr>
          <p:spPr>
            <a:xfrm>
              <a:off x="4310472" y="3180686"/>
              <a:ext cx="398257" cy="377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b="1" dirty="0" smtClean="0">
                  <a:solidFill>
                    <a:srgbClr val="DA251D"/>
                  </a:solidFill>
                </a:rPr>
                <a:t>06</a:t>
              </a:r>
              <a:endParaRPr lang="zh-CN" altLang="en-US" sz="2667" b="1" dirty="0">
                <a:solidFill>
                  <a:srgbClr val="DA251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96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7 C -0.47188 -0.46574 -0.46888 -0.45949 -0.46563 -0.45185 C -0.46094 -0.44143 -0.45938 -0.43333 -0.45313 -0.42592 C -0.45196 -0.41921 -0.44441 -0.40625 -0.44063 -0.4037 C -0.43451 -0.39282 -0.42605 -0.37963 -0.41771 -0.37592 C -0.41146 -0.36759 -0.40456 -0.36389 -0.39688 -0.36111 C -0.37917 -0.34537 -0.35261 -0.34167 -0.33334 -0.34074 C -0.27553 -0.33889 -0.21732 -0.33819 -0.15938 -0.33704 C -0.1448 -0.33333 -0.12982 -0.33055 -0.11563 -0.32407 C -0.1112 -0.31875 -0.10534 -0.31597 -0.1 -0.31296 C -0.0948 -0.3037 -0.08959 -0.29444 -0.08438 -0.28518 C -0.08099 -0.27893 -0.07969 -0.27106 -0.07605 -0.26481 C -0.07605 -0.26227 -0.07605 -0.25949 -0.075 -0.25741 C -0.07409 -0.25347 -0.07084 -0.2463 -0.07084 -0.24606 C -0.06993 -0.23889 -0.07006 -0.23819 -0.06771 -0.23148 C -0.06667 -0.22778 -0.06355 -0.22037 -0.06355 -0.22014 C -0.06211 -0.21088 -0.05938 -0.20092 -0.05625 -0.19259 C -0.0543 -0.18773 -0.05013 -0.17778 -0.05013 -0.17755 C -0.04636 -0.15903 -0.03946 -0.14143 -0.03542 -0.12222 C -0.03164 -0.1044 -0.02852 -0.08495 -0.025 -0.06667 C -0.02409 -0.06227 -0.02214 -0.05949 -0.02084 -0.05555 C -0.01797 -0.04514 -0.0142 -0.03588 -0.01055 -0.02592 C -0.00743 -0.01736 -0.00521 -0.00903 4.16667E-6 -1.11111E-6 " pathEditMode="relative" rAng="0" ptsTypes="AAAAAAAAAAAAAAAAAAAAAAA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0" y="2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3611 L 4.16667E-6 -3.7037E-7 " pathEditMode="relative" rAng="0" ptsTypes="AA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5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75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5" grpId="2" animBg="1"/>
      <p:bldP spid="6" grpId="0"/>
      <p:bldP spid="8" grpId="0"/>
      <p:bldP spid="9" grpId="0"/>
      <p:bldP spid="10" grpId="0"/>
      <p:bldP spid="35" grpId="0"/>
      <p:bldP spid="47" grpId="0"/>
      <p:bldP spid="4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5567</TotalTime>
  <Words>1404</Words>
  <Application>Microsoft Office PowerPoint</Application>
  <PresentationFormat>全屏显示(4:3)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IDT无线充电测试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IDT无线充电测试</dc:title>
  <dc:creator>luojiangcheng</dc:creator>
  <cp:lastModifiedBy>luojiangcheng</cp:lastModifiedBy>
  <cp:revision>53</cp:revision>
  <dcterms:created xsi:type="dcterms:W3CDTF">2017-09-05T01:28:56Z</dcterms:created>
  <dcterms:modified xsi:type="dcterms:W3CDTF">2017-10-17T13:29:18Z</dcterms:modified>
</cp:coreProperties>
</file>